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7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Roboto Slab"/>
      <p:regular r:id="rId12"/>
      <p:bold r:id="rId13"/>
    </p:embeddedFont>
    <p:embeddedFont>
      <p:font typeface="Roboto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Helvetica Neue"/>
      <p:regular r:id="rId26"/>
      <p:bold r:id="rId27"/>
      <p:italic r:id="rId28"/>
      <p:boldItalic r:id="rId29"/>
    </p:embeddedFont>
    <p:embeddedFont>
      <p:font typeface="Helvetica Neue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4" roundtripDataSignature="AMtx7mj8cJyRj0IcFPVuC2tkY15TWHbk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Medium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HelveticaNeue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HelveticaNeue-italic.fntdata"/><Relationship Id="rId27" Type="http://schemas.openxmlformats.org/officeDocument/2006/relationships/font" Target="fonts/HelveticaNeue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Light-bold.fntdata"/><Relationship Id="rId30" Type="http://schemas.openxmlformats.org/officeDocument/2006/relationships/font" Target="fonts/HelveticaNeueLight-regular.fntdata"/><Relationship Id="rId11" Type="http://schemas.openxmlformats.org/officeDocument/2006/relationships/slide" Target="slides/slide5.xml"/><Relationship Id="rId33" Type="http://schemas.openxmlformats.org/officeDocument/2006/relationships/font" Target="fonts/HelveticaNeue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Light-italic.fntdata"/><Relationship Id="rId13" Type="http://schemas.openxmlformats.org/officeDocument/2006/relationships/font" Target="fonts/RobotoSlab-bold.fntdata"/><Relationship Id="rId12" Type="http://schemas.openxmlformats.org/officeDocument/2006/relationships/font" Target="fonts/RobotoSlab-regular.fntdata"/><Relationship Id="rId34" Type="http://customschemas.google.com/relationships/presentationmetadata" Target="metadata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RobotoMedium-bold.fntdata"/><Relationship Id="rId18" Type="http://schemas.openxmlformats.org/officeDocument/2006/relationships/font" Target="fonts/RobotoMedium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8e7f177e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c8e7f177e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99bc00f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c99bc00f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99bc00fb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c99bc00fb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4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" name="Google Shape;5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" name="Google Shape;56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7" name="Google Shape;6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69" name="Google Shape;6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44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1" name="Google Shape;71;p44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4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44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4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4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6" name="Google Shape;76;p44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44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Google Shape;78;p44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9" name="Google Shape;79;p44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44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44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44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86" name="Google Shape;8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87" name="Google Shape;8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1" name="Google Shape;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2" name="Google Shape;9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6" name="Google Shape;9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7" name="Google Shape;97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1" name="Google Shape;10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2" name="Google Shape;10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6" name="Google Shape;10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7" name="Google Shape;10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50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1" name="Google Shape;1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2" name="Google Shape;11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5" name="Google Shape;11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2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2" name="Google Shape;12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5" name="Google Shape;12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8" name="Google Shape;128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54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4" name="Google Shape;13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6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7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8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58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2" name="Google Shape;142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3" name="Google Shape;14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6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6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0" name="Google Shape;18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4" name="Google Shape;184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5" name="Google Shape;185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3" name="Google Shape;203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5" name="Google Shape;20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6" name="Google Shape;20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08" name="Google Shape;20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" name="Google Shape;3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2" name="Google Shape;42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43" name="Google Shape;43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44" name="Google Shape;4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" name="Google Shape;4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"/>
          <p:cNvSpPr txBox="1"/>
          <p:nvPr>
            <p:ph type="title"/>
          </p:nvPr>
        </p:nvSpPr>
        <p:spPr>
          <a:xfrm>
            <a:off x="1959550" y="3924475"/>
            <a:ext cx="571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BOOTCAMP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1"/>
          <p:cNvSpPr txBox="1"/>
          <p:nvPr>
            <p:ph idx="2" type="title"/>
          </p:nvPr>
        </p:nvSpPr>
        <p:spPr>
          <a:xfrm>
            <a:off x="1935325" y="3325975"/>
            <a:ext cx="59967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100118" rtl="0" algn="l">
              <a:lnSpc>
                <a:spcPct val="1160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2600">
                <a:latin typeface="Roboto Medium"/>
                <a:ea typeface="Roboto Medium"/>
                <a:cs typeface="Roboto Medium"/>
                <a:sym typeface="Roboto Medium"/>
              </a:rPr>
              <a:t>Map, filter, </a:t>
            </a:r>
            <a:r>
              <a:rPr b="0" lang="en" sz="2600">
                <a:latin typeface="Roboto Medium"/>
                <a:ea typeface="Roboto Medium"/>
                <a:cs typeface="Roboto Medium"/>
                <a:sym typeface="Roboto Medium"/>
              </a:rPr>
              <a:t>reduce</a:t>
            </a:r>
            <a:endParaRPr b="0" sz="3900">
              <a:solidFill>
                <a:srgbClr val="2DC5F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16" name="Google Shape;216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c8e7f177e8_0_5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map( , ):</a:t>
            </a:r>
            <a:endParaRPr/>
          </a:p>
        </p:txBody>
      </p:sp>
      <p:sp>
        <p:nvSpPr>
          <p:cNvPr id="222" name="Google Shape;222;gc8e7f177e8_0_5"/>
          <p:cNvSpPr txBox="1"/>
          <p:nvPr>
            <p:ph idx="1" type="body"/>
          </p:nvPr>
        </p:nvSpPr>
        <p:spPr>
          <a:xfrm>
            <a:off x="421025" y="1614475"/>
            <a:ext cx="8403600" cy="29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a </a:t>
            </a:r>
            <a:r>
              <a:rPr lang="en"/>
              <a:t>function</a:t>
            </a:r>
            <a:r>
              <a:rPr lang="en"/>
              <a:t> which allows you to </a:t>
            </a:r>
            <a:r>
              <a:rPr b="1" lang="en"/>
              <a:t>apply a function</a:t>
            </a:r>
            <a:r>
              <a:rPr lang="en"/>
              <a:t> over the elements of an iterable (list, tuple, series,...)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needs: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function in the first slot ( built in, lambda function or user defined)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 iterable in the second slot.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my_list = [ 1, 2, 3]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solidFill>
                  <a:srgbClr val="6AA84F"/>
                </a:solidFill>
              </a:rPr>
              <a:t>list( </a:t>
            </a:r>
            <a:r>
              <a:rPr b="1" lang="en">
                <a:solidFill>
                  <a:srgbClr val="6AA84F"/>
                </a:solidFill>
              </a:rPr>
              <a:t>map</a:t>
            </a:r>
            <a:r>
              <a:rPr lang="en"/>
              <a:t>( </a:t>
            </a:r>
            <a:r>
              <a:rPr b="1" lang="en">
                <a:solidFill>
                  <a:srgbClr val="6AA84F"/>
                </a:solidFill>
              </a:rPr>
              <a:t>lambda</a:t>
            </a:r>
            <a:r>
              <a:rPr lang="en"/>
              <a:t> x: x**2, my_list ) ) 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c99bc00fb6_0_0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filter</a:t>
            </a:r>
            <a:r>
              <a:rPr lang="en"/>
              <a:t>( , ):</a:t>
            </a:r>
            <a:endParaRPr/>
          </a:p>
        </p:txBody>
      </p:sp>
      <p:sp>
        <p:nvSpPr>
          <p:cNvPr id="228" name="Google Shape;228;gc99bc00fb6_0_0"/>
          <p:cNvSpPr txBox="1"/>
          <p:nvPr>
            <p:ph idx="1" type="body"/>
          </p:nvPr>
        </p:nvSpPr>
        <p:spPr>
          <a:xfrm>
            <a:off x="421025" y="1614475"/>
            <a:ext cx="8403600" cy="29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a function which allows you to </a:t>
            </a:r>
            <a:r>
              <a:rPr b="1" lang="en"/>
              <a:t>filter based on a </a:t>
            </a:r>
            <a:r>
              <a:rPr b="1" lang="en">
                <a:solidFill>
                  <a:srgbClr val="FF0000"/>
                </a:solidFill>
              </a:rPr>
              <a:t>logical</a:t>
            </a:r>
            <a:r>
              <a:rPr b="1" lang="en"/>
              <a:t> condition</a:t>
            </a:r>
            <a:r>
              <a:rPr lang="en"/>
              <a:t> over the elements of an iterable (list, tuple, series,...)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needs: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conditional function in the first slot ( built in, lambda function or user defined, which </a:t>
            </a:r>
            <a:r>
              <a:rPr b="1" lang="en">
                <a:solidFill>
                  <a:srgbClr val="FF00FF"/>
                </a:solidFill>
              </a:rPr>
              <a:t>returns</a:t>
            </a:r>
            <a:r>
              <a:rPr lang="en"/>
              <a:t> </a:t>
            </a:r>
            <a:r>
              <a:rPr b="1" lang="en">
                <a:solidFill>
                  <a:srgbClr val="2DC5FA"/>
                </a:solidFill>
              </a:rPr>
              <a:t>True</a:t>
            </a:r>
            <a:r>
              <a:rPr lang="en"/>
              <a:t> or </a:t>
            </a:r>
            <a:r>
              <a:rPr b="1" lang="en">
                <a:solidFill>
                  <a:srgbClr val="2DC5FA"/>
                </a:solidFill>
              </a:rPr>
              <a:t>False</a:t>
            </a:r>
            <a:r>
              <a:rPr lang="en"/>
              <a:t>)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 iterable in the second slot.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my_list = [ 1, 2, 3 ]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solidFill>
                  <a:srgbClr val="6AA84F"/>
                </a:solidFill>
              </a:rPr>
              <a:t>list</a:t>
            </a:r>
            <a:r>
              <a:rPr lang="en">
                <a:solidFill>
                  <a:srgbClr val="000000"/>
                </a:solidFill>
              </a:rPr>
              <a:t>(</a:t>
            </a:r>
            <a:r>
              <a:rPr b="1" lang="en">
                <a:solidFill>
                  <a:srgbClr val="6AA84F"/>
                </a:solidFill>
              </a:rPr>
              <a:t> filter</a:t>
            </a:r>
            <a:r>
              <a:rPr lang="en"/>
              <a:t>( </a:t>
            </a:r>
            <a:r>
              <a:rPr b="1" lang="en">
                <a:solidFill>
                  <a:srgbClr val="6AA84F"/>
                </a:solidFill>
              </a:rPr>
              <a:t>lambda</a:t>
            </a:r>
            <a:r>
              <a:rPr lang="en"/>
              <a:t> x: x</a:t>
            </a:r>
            <a:r>
              <a:rPr lang="en"/>
              <a:t>&lt;2</a:t>
            </a:r>
            <a:r>
              <a:rPr lang="en"/>
              <a:t>, my_list ) ) 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c99bc00fb6_0_5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reduce</a:t>
            </a:r>
            <a:r>
              <a:rPr lang="en"/>
              <a:t>( , ):</a:t>
            </a:r>
            <a:endParaRPr/>
          </a:p>
        </p:txBody>
      </p:sp>
      <p:sp>
        <p:nvSpPr>
          <p:cNvPr id="234" name="Google Shape;234;gc99bc00fb6_0_5"/>
          <p:cNvSpPr txBox="1"/>
          <p:nvPr>
            <p:ph idx="1" type="body"/>
          </p:nvPr>
        </p:nvSpPr>
        <p:spPr>
          <a:xfrm>
            <a:off x="421025" y="1614475"/>
            <a:ext cx="8403600" cy="29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a function which allows you to </a:t>
            </a:r>
            <a:r>
              <a:rPr b="1" lang="en"/>
              <a:t>apply a function </a:t>
            </a:r>
            <a:r>
              <a:rPr lang="en"/>
              <a:t>over the consecutive pair of elements in an iterable (list, tuple, series,...)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needs:</a:t>
            </a:r>
            <a:endParaRPr/>
          </a:p>
          <a:p>
            <a:pPr indent="-317500" lvl="1" marL="9144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solidFill>
                  <a:srgbClr val="007020"/>
                </a:solidFill>
              </a:rPr>
              <a:t>from</a:t>
            </a:r>
            <a:r>
              <a:rPr lang="en">
                <a:solidFill>
                  <a:srgbClr val="404040"/>
                </a:solidFill>
              </a:rPr>
              <a:t> </a:t>
            </a:r>
            <a:r>
              <a:rPr b="1" lang="en">
                <a:solidFill>
                  <a:srgbClr val="0E84B5"/>
                </a:solidFill>
              </a:rPr>
              <a:t>functools</a:t>
            </a:r>
            <a:r>
              <a:rPr lang="en">
                <a:solidFill>
                  <a:srgbClr val="404040"/>
                </a:solidFill>
              </a:rPr>
              <a:t> </a:t>
            </a:r>
            <a:r>
              <a:rPr b="1" lang="en">
                <a:solidFill>
                  <a:srgbClr val="007020"/>
                </a:solidFill>
              </a:rPr>
              <a:t>import</a:t>
            </a:r>
            <a:r>
              <a:rPr lang="en">
                <a:solidFill>
                  <a:srgbClr val="404040"/>
                </a:solidFill>
              </a:rPr>
              <a:t> reduce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function in the first slot ( built in, lambda function or user defined)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 iterable in the second slot.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my_list = [ 1, 2, 3 ]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solidFill>
                  <a:srgbClr val="6AA84F"/>
                </a:solidFill>
              </a:rPr>
              <a:t>list</a:t>
            </a:r>
            <a:r>
              <a:rPr lang="en">
                <a:solidFill>
                  <a:srgbClr val="000000"/>
                </a:solidFill>
              </a:rPr>
              <a:t>(</a:t>
            </a:r>
            <a:r>
              <a:rPr b="1" lang="en">
                <a:solidFill>
                  <a:srgbClr val="6AA84F"/>
                </a:solidFill>
              </a:rPr>
              <a:t> reduce</a:t>
            </a:r>
            <a:r>
              <a:rPr lang="en"/>
              <a:t>( </a:t>
            </a:r>
            <a:r>
              <a:rPr b="1" lang="en">
                <a:solidFill>
                  <a:srgbClr val="6AA84F"/>
                </a:solidFill>
              </a:rPr>
              <a:t>lambda</a:t>
            </a:r>
            <a:r>
              <a:rPr lang="en"/>
              <a:t> x, y: x + y, my_list ) ) 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